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78" r:id="rId6"/>
    <p:sldId id="279" r:id="rId7"/>
    <p:sldId id="298" r:id="rId8"/>
    <p:sldId id="297" r:id="rId9"/>
    <p:sldId id="294" r:id="rId10"/>
    <p:sldId id="276" r:id="rId11"/>
    <p:sldId id="260" r:id="rId12"/>
    <p:sldId id="273" r:id="rId13"/>
    <p:sldId id="257" r:id="rId14"/>
    <p:sldId id="265"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0704" autoAdjust="0"/>
  </p:normalViewPr>
  <p:slideViewPr>
    <p:cSldViewPr snapToGrid="0">
      <p:cViewPr varScale="1">
        <p:scale>
          <a:sx n="102" d="100"/>
          <a:sy n="102" d="100"/>
        </p:scale>
        <p:origin x="123" y="5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5/1/2023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2491997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94180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43811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3321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081673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143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 id="2147483669" r:id="rId16"/>
    <p:sldLayoutId id="2147483670" r:id="rId17"/>
    <p:sldLayoutId id="2147483671" r:id="rId18"/>
    <p:sldLayoutId id="2147483672" r:id="rId19"/>
    <p:sldLayoutId id="2147483673"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Data Analytics PRESENTATION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Predictive Analysis of Equipment Failure</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Model Building</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499" y="2924175"/>
            <a:ext cx="3991535" cy="3315260"/>
          </a:xfrm>
        </p:spPr>
        <p:txBody>
          <a:bodyPr>
            <a:normAutofit/>
          </a:bodyPr>
          <a:lstStyle/>
          <a:p>
            <a:endParaRPr lang="en-US" dirty="0"/>
          </a:p>
        </p:txBody>
      </p:sp>
    </p:spTree>
    <p:extLst>
      <p:ext uri="{BB962C8B-B14F-4D97-AF65-F5344CB8AC3E}">
        <p14:creationId xmlns:p14="http://schemas.microsoft.com/office/powerpoint/2010/main" val="1713219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76774" y="509190"/>
            <a:ext cx="6696075" cy="1909763"/>
          </a:xfrm>
        </p:spPr>
        <p:txBody>
          <a:bodyPr/>
          <a:lstStyle/>
          <a:p>
            <a:endParaRPr lang="en-US" dirty="0"/>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76775" y="2718740"/>
            <a:ext cx="6696074" cy="2713872"/>
          </a:xfrm>
        </p:spPr>
        <p:txBody>
          <a:bodyPr>
            <a:normAutofit/>
          </a:bodyPr>
          <a:lstStyle/>
          <a:p>
            <a:endParaRPr lang="en-US" b="1" dirty="0"/>
          </a:p>
        </p:txBody>
      </p:sp>
    </p:spTree>
    <p:extLst>
      <p:ext uri="{BB962C8B-B14F-4D97-AF65-F5344CB8AC3E}">
        <p14:creationId xmlns:p14="http://schemas.microsoft.com/office/powerpoint/2010/main" val="744379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endParaRPr lang="en-US" dirty="0"/>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654638"/>
            <a:ext cx="4834517" cy="1924790"/>
          </a:xfrm>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1" y="2634018"/>
            <a:ext cx="4834517" cy="3569343"/>
          </a:xfrm>
        </p:spPr>
        <p:txBody>
          <a:bodyPr/>
          <a:lstStyle/>
          <a:p>
            <a:r>
              <a:rPr lang="en-US" dirty="0"/>
              <a:t>INTRODUCTION </a:t>
            </a:r>
          </a:p>
          <a:p>
            <a:r>
              <a:rPr lang="en-US" dirty="0"/>
              <a:t>Problem Statement</a:t>
            </a:r>
          </a:p>
          <a:p>
            <a:r>
              <a:rPr lang="en-US" dirty="0"/>
              <a:t>Requirements</a:t>
            </a:r>
          </a:p>
          <a:p>
            <a:r>
              <a:rPr lang="en-US" dirty="0"/>
              <a:t>Explaining The Dataset</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pPr algn="ctr"/>
            <a:r>
              <a:rPr lang="en-US" dirty="0"/>
              <a:t>The dataset contains all the data starting from the Identity of the Consumer to the Installation and Running of equipment on the source.</a:t>
            </a:r>
          </a:p>
          <a:p>
            <a:pPr algn="ctr"/>
            <a:r>
              <a:rPr lang="en-US" dirty="0"/>
              <a:t>Data is collected from the Manufacturer and from the Installation department.</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C5DE77-FA83-472B-EECE-8CCF4765C494}"/>
              </a:ext>
            </a:extLst>
          </p:cNvPr>
          <p:cNvSpPr>
            <a:spLocks noGrp="1"/>
          </p:cNvSpPr>
          <p:nvPr>
            <p:ph type="title"/>
          </p:nvPr>
        </p:nvSpPr>
        <p:spPr/>
        <p:txBody>
          <a:bodyPr/>
          <a:lstStyle/>
          <a:p>
            <a:r>
              <a:rPr lang="en-US" dirty="0"/>
              <a:t>Problem Statement</a:t>
            </a:r>
          </a:p>
        </p:txBody>
      </p:sp>
      <p:sp>
        <p:nvSpPr>
          <p:cNvPr id="9" name="Content Placeholder 8">
            <a:extLst>
              <a:ext uri="{FF2B5EF4-FFF2-40B4-BE49-F238E27FC236}">
                <a16:creationId xmlns:a16="http://schemas.microsoft.com/office/drawing/2014/main" id="{F9B72380-9AFA-B748-2E04-1529662B4814}"/>
              </a:ext>
            </a:extLst>
          </p:cNvPr>
          <p:cNvSpPr>
            <a:spLocks noGrp="1"/>
          </p:cNvSpPr>
          <p:nvPr>
            <p:ph sz="half" idx="2"/>
          </p:nvPr>
        </p:nvSpPr>
        <p:spPr/>
        <p:txBody>
          <a:bodyPr/>
          <a:lstStyle/>
          <a:p>
            <a:r>
              <a:rPr lang="en-US" dirty="0"/>
              <a:t>We are clear on our view that we want to make a model that is capable of detecting the failure of an equipment way before the actual failure.</a:t>
            </a:r>
          </a:p>
          <a:p>
            <a:r>
              <a:rPr lang="en-US" dirty="0"/>
              <a:t>The dataset that we have has been taken from the industry itself and has all the actual features that is needed to satisfy our goal.</a:t>
            </a:r>
          </a:p>
          <a:p>
            <a:r>
              <a:rPr lang="en-US" dirty="0"/>
              <a:t>We will be targeting Solar Panel for our project and at the end our model will be capable of informing failure of any panel prior to its actual failure.</a:t>
            </a:r>
          </a:p>
        </p:txBody>
      </p:sp>
    </p:spTree>
    <p:extLst>
      <p:ext uri="{BB962C8B-B14F-4D97-AF65-F5344CB8AC3E}">
        <p14:creationId xmlns:p14="http://schemas.microsoft.com/office/powerpoint/2010/main" val="3348516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a:extLst>
              <a:ext uri="{FF2B5EF4-FFF2-40B4-BE49-F238E27FC236}">
                <a16:creationId xmlns:a16="http://schemas.microsoft.com/office/drawing/2014/main" id="{4EBD0932-06DE-0678-CB86-D78D99F025B5}"/>
              </a:ext>
            </a:extLst>
          </p:cNvPr>
          <p:cNvSpPr>
            <a:spLocks noGrp="1"/>
          </p:cNvSpPr>
          <p:nvPr>
            <p:ph type="title"/>
          </p:nvPr>
        </p:nvSpPr>
        <p:spPr>
          <a:xfrm>
            <a:off x="850168" y="876301"/>
            <a:ext cx="10122632" cy="652054"/>
          </a:xfrm>
        </p:spPr>
        <p:txBody>
          <a:bodyPr/>
          <a:lstStyle/>
          <a:p>
            <a:r>
              <a:rPr lang="en-US" dirty="0"/>
              <a:t>Requirements</a:t>
            </a:r>
          </a:p>
        </p:txBody>
      </p:sp>
      <p:sp>
        <p:nvSpPr>
          <p:cNvPr id="45" name="Footer Placeholder 2">
            <a:extLst>
              <a:ext uri="{FF2B5EF4-FFF2-40B4-BE49-F238E27FC236}">
                <a16:creationId xmlns:a16="http://schemas.microsoft.com/office/drawing/2014/main" id="{857AF900-DAF4-3E34-CC31-AF283CAF156E}"/>
              </a:ext>
            </a:extLst>
          </p:cNvPr>
          <p:cNvSpPr txBox="1">
            <a:spLocks/>
          </p:cNvSpPr>
          <p:nvPr/>
        </p:nvSpPr>
        <p:spPr>
          <a:xfrm rot="16200000">
            <a:off x="8854442" y="2953511"/>
            <a:ext cx="6291068" cy="3840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46" name="Slide Number Placeholder 6">
            <a:extLst>
              <a:ext uri="{FF2B5EF4-FFF2-40B4-BE49-F238E27FC236}">
                <a16:creationId xmlns:a16="http://schemas.microsoft.com/office/drawing/2014/main" id="{367D4761-3AA2-7D04-8DED-C316E1B0AF99}"/>
              </a:ext>
            </a:extLst>
          </p:cNvPr>
          <p:cNvSpPr txBox="1">
            <a:spLocks/>
          </p:cNvSpPr>
          <p:nvPr/>
        </p:nvSpPr>
        <p:spPr>
          <a:xfrm rot="16200000">
            <a:off x="11716512" y="6382510"/>
            <a:ext cx="566928" cy="3840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9A01C0A-2BB6-49E7-91A3-DCB9F9F59583}" type="slidenum">
              <a:rPr lang="en-US" smtClean="0"/>
              <a:pPr/>
              <a:t>5</a:t>
            </a:fld>
            <a:endParaRPr lang="en-US" dirty="0"/>
          </a:p>
        </p:txBody>
      </p:sp>
      <p:sp>
        <p:nvSpPr>
          <p:cNvPr id="47" name="Content Placeholder 4">
            <a:extLst>
              <a:ext uri="{FF2B5EF4-FFF2-40B4-BE49-F238E27FC236}">
                <a16:creationId xmlns:a16="http://schemas.microsoft.com/office/drawing/2014/main" id="{C1AD9D08-0A09-78D3-2A00-5B2276E07EFC}"/>
              </a:ext>
            </a:extLst>
          </p:cNvPr>
          <p:cNvSpPr txBox="1">
            <a:spLocks/>
          </p:cNvSpPr>
          <p:nvPr/>
        </p:nvSpPr>
        <p:spPr>
          <a:xfrm>
            <a:off x="850168" y="1828800"/>
            <a:ext cx="10126362" cy="4351338"/>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There can by many requirements for such model to exist but we are targeting the most important and impacting ones and we have concise the requirements for better and clear understating. </a:t>
            </a:r>
          </a:p>
          <a:p>
            <a:pPr marL="342900" indent="-342900">
              <a:buFont typeface="Arial" panose="020B0604020202020204" pitchFamily="34" charset="0"/>
              <a:buChar char="•"/>
            </a:pPr>
            <a:r>
              <a:rPr lang="en-US" dirty="0"/>
              <a:t>Model bought</a:t>
            </a:r>
          </a:p>
          <a:p>
            <a:pPr marL="342900" indent="-342900">
              <a:buFont typeface="Arial" panose="020B0604020202020204" pitchFamily="34" charset="0"/>
              <a:buChar char="•"/>
            </a:pPr>
            <a:r>
              <a:rPr lang="en-US" dirty="0"/>
              <a:t>Specification of Model</a:t>
            </a:r>
          </a:p>
          <a:p>
            <a:pPr marL="342900" indent="-342900">
              <a:buFont typeface="Arial" panose="020B0604020202020204" pitchFamily="34" charset="0"/>
              <a:buChar char="•"/>
            </a:pPr>
            <a:r>
              <a:rPr lang="en-US" dirty="0"/>
              <a:t>Operating Power</a:t>
            </a:r>
          </a:p>
          <a:p>
            <a:pPr marL="342900" indent="-342900">
              <a:buFont typeface="Arial" panose="020B0604020202020204" pitchFamily="34" charset="0"/>
              <a:buChar char="•"/>
            </a:pPr>
            <a:r>
              <a:rPr lang="en-US" dirty="0"/>
              <a:t>Operating Requirements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379001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ooter Placeholder 2">
            <a:extLst>
              <a:ext uri="{FF2B5EF4-FFF2-40B4-BE49-F238E27FC236}">
                <a16:creationId xmlns:a16="http://schemas.microsoft.com/office/drawing/2014/main" id="{872674FD-7B7E-A44D-E588-3EF14F9CA988}"/>
              </a:ext>
            </a:extLst>
          </p:cNvPr>
          <p:cNvSpPr txBox="1">
            <a:spLocks/>
          </p:cNvSpPr>
          <p:nvPr/>
        </p:nvSpPr>
        <p:spPr>
          <a:xfrm rot="16200000">
            <a:off x="8854442" y="2953511"/>
            <a:ext cx="6291068" cy="3840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81" name="Slide Number Placeholder 6">
            <a:extLst>
              <a:ext uri="{FF2B5EF4-FFF2-40B4-BE49-F238E27FC236}">
                <a16:creationId xmlns:a16="http://schemas.microsoft.com/office/drawing/2014/main" id="{C4274A85-DBF1-0F96-78F9-4612DC0BF13B}"/>
              </a:ext>
            </a:extLst>
          </p:cNvPr>
          <p:cNvSpPr txBox="1">
            <a:spLocks/>
          </p:cNvSpPr>
          <p:nvPr/>
        </p:nvSpPr>
        <p:spPr>
          <a:xfrm rot="16200000">
            <a:off x="11716512" y="6382510"/>
            <a:ext cx="566928" cy="3840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9A01C0A-2BB6-49E7-91A3-DCB9F9F59583}" type="slidenum">
              <a:rPr lang="en-US" smtClean="0"/>
              <a:pPr/>
              <a:t>6</a:t>
            </a:fld>
            <a:endParaRPr lang="en-US" dirty="0"/>
          </a:p>
        </p:txBody>
      </p:sp>
      <p:sp>
        <p:nvSpPr>
          <p:cNvPr id="82" name="Content Placeholder 4">
            <a:extLst>
              <a:ext uri="{FF2B5EF4-FFF2-40B4-BE49-F238E27FC236}">
                <a16:creationId xmlns:a16="http://schemas.microsoft.com/office/drawing/2014/main" id="{CDEB4C94-EC01-3461-B64F-3E8E91640355}"/>
              </a:ext>
            </a:extLst>
          </p:cNvPr>
          <p:cNvSpPr txBox="1">
            <a:spLocks/>
          </p:cNvSpPr>
          <p:nvPr/>
        </p:nvSpPr>
        <p:spPr>
          <a:xfrm>
            <a:off x="850168" y="348018"/>
            <a:ext cx="10126362" cy="58321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dataset has 43 attributes ranging from the buyer details to the time of buying and the model specification. It was not possible to mention all the 43 attributes so we have categorized them and mentioned them here.</a:t>
            </a:r>
          </a:p>
          <a:p>
            <a:r>
              <a:rPr lang="en-US" sz="1400" dirty="0"/>
              <a:t>(Data Attributes mentioned here are prior preprocessing)</a:t>
            </a:r>
          </a:p>
          <a:p>
            <a:pPr marL="342900" indent="-342900">
              <a:buFont typeface="Arial" panose="020B0604020202020204" pitchFamily="34" charset="0"/>
              <a:buChar char="•"/>
            </a:pPr>
            <a:r>
              <a:rPr lang="en-US" dirty="0"/>
              <a:t>Buyer Identity			-&gt; String	-&gt; Nominal</a:t>
            </a:r>
          </a:p>
          <a:p>
            <a:pPr marL="342900" indent="-342900">
              <a:buFont typeface="Arial" panose="020B0604020202020204" pitchFamily="34" charset="0"/>
              <a:buChar char="•"/>
            </a:pPr>
            <a:r>
              <a:rPr lang="en-US" dirty="0"/>
              <a:t>Installation Place 			-&gt; String	-&gt; Nominal</a:t>
            </a:r>
          </a:p>
          <a:p>
            <a:pPr marL="342900" indent="-342900">
              <a:buFont typeface="Arial" panose="020B0604020202020204" pitchFamily="34" charset="0"/>
              <a:buChar char="•"/>
            </a:pPr>
            <a:r>
              <a:rPr lang="en-US" dirty="0"/>
              <a:t>Region				-&gt; String	-&gt; Nominal</a:t>
            </a:r>
          </a:p>
          <a:p>
            <a:pPr marL="342900" indent="-342900">
              <a:buFont typeface="Arial" panose="020B0604020202020204" pitchFamily="34" charset="0"/>
              <a:buChar char="•"/>
            </a:pPr>
            <a:r>
              <a:rPr lang="en-US" dirty="0"/>
              <a:t>Model Specification		-&gt; String	-&gt; Nominal, Binary</a:t>
            </a:r>
          </a:p>
          <a:p>
            <a:pPr marL="342900" indent="-342900">
              <a:buFont typeface="Arial" panose="020B0604020202020204" pitchFamily="34" charset="0"/>
              <a:buChar char="•"/>
            </a:pPr>
            <a:r>
              <a:rPr lang="en-US" dirty="0"/>
              <a:t>Model Specification 		-&gt; Integer	</a:t>
            </a:r>
          </a:p>
        </p:txBody>
      </p:sp>
    </p:spTree>
    <p:extLst>
      <p:ext uri="{BB962C8B-B14F-4D97-AF65-F5344CB8AC3E}">
        <p14:creationId xmlns:p14="http://schemas.microsoft.com/office/powerpoint/2010/main" val="327672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77360-F416-4C8C-B3EC-E316CF844BC4}"/>
              </a:ext>
            </a:extLst>
          </p:cNvPr>
          <p:cNvSpPr>
            <a:spLocks noGrp="1"/>
          </p:cNvSpPr>
          <p:nvPr>
            <p:ph type="title"/>
          </p:nvPr>
        </p:nvSpPr>
        <p:spPr>
          <a:xfrm>
            <a:off x="1362075" y="932329"/>
            <a:ext cx="5111750" cy="1204912"/>
          </a:xfrm>
        </p:spPr>
        <p:txBody>
          <a:bodyPr/>
          <a:lstStyle/>
          <a:p>
            <a:r>
              <a:rPr lang="en-US" dirty="0"/>
              <a:t>Preprocessing</a:t>
            </a:r>
          </a:p>
        </p:txBody>
      </p:sp>
      <p:sp>
        <p:nvSpPr>
          <p:cNvPr id="3" name="Text Placeholder 2">
            <a:extLst>
              <a:ext uri="{FF2B5EF4-FFF2-40B4-BE49-F238E27FC236}">
                <a16:creationId xmlns:a16="http://schemas.microsoft.com/office/drawing/2014/main" id="{E514A1F9-03AB-40F1-A1FE-2DA59197F30D}"/>
              </a:ext>
            </a:extLst>
          </p:cNvPr>
          <p:cNvSpPr>
            <a:spLocks noGrp="1"/>
          </p:cNvSpPr>
          <p:nvPr>
            <p:ph type="body" idx="1"/>
          </p:nvPr>
        </p:nvSpPr>
        <p:spPr>
          <a:xfrm>
            <a:off x="1362075" y="2652523"/>
            <a:ext cx="5908302" cy="2744230"/>
          </a:xfrm>
        </p:spPr>
        <p:txBody>
          <a:bodyPr>
            <a:noAutofit/>
          </a:bodyPr>
          <a:lstStyle/>
          <a:p>
            <a:r>
              <a:rPr lang="en-US" sz="1800" dirty="0"/>
              <a:t>The Dataset should be </a:t>
            </a:r>
            <a:r>
              <a:rPr lang="en-US" sz="1800" b="1" dirty="0"/>
              <a:t>clean</a:t>
            </a:r>
            <a:r>
              <a:rPr lang="en-US" sz="1800" dirty="0"/>
              <a:t> of empty cells and </a:t>
            </a:r>
            <a:r>
              <a:rPr lang="en-US" sz="1800" b="1" dirty="0"/>
              <a:t>noise</a:t>
            </a:r>
            <a:r>
              <a:rPr lang="en-US" sz="1800" dirty="0"/>
              <a:t> and must be </a:t>
            </a:r>
            <a:r>
              <a:rPr lang="en-US" sz="1800" b="1" dirty="0"/>
              <a:t>consistent. </a:t>
            </a:r>
          </a:p>
          <a:p>
            <a:r>
              <a:rPr lang="en-US" sz="1800" dirty="0"/>
              <a:t>All the </a:t>
            </a:r>
            <a:r>
              <a:rPr lang="en-US" sz="1800" b="1" dirty="0"/>
              <a:t>categorical data </a:t>
            </a:r>
            <a:r>
              <a:rPr lang="en-US" sz="1800" dirty="0"/>
              <a:t>should be </a:t>
            </a:r>
            <a:r>
              <a:rPr lang="en-US" sz="1800" b="1" dirty="0"/>
              <a:t>encoded</a:t>
            </a:r>
            <a:r>
              <a:rPr lang="en-US" sz="1800" dirty="0"/>
              <a:t> before going for regression,</a:t>
            </a:r>
          </a:p>
          <a:p>
            <a:r>
              <a:rPr lang="en-US" sz="1800" dirty="0"/>
              <a:t>Feature Scaling has also to be done to make all the quantitative data are maintaining a range.</a:t>
            </a:r>
          </a:p>
        </p:txBody>
      </p:sp>
    </p:spTree>
    <p:extLst>
      <p:ext uri="{BB962C8B-B14F-4D97-AF65-F5344CB8AC3E}">
        <p14:creationId xmlns:p14="http://schemas.microsoft.com/office/powerpoint/2010/main" val="364798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532648" y="763841"/>
            <a:ext cx="8421688" cy="1325563"/>
          </a:xfrm>
        </p:spPr>
        <p:txBody>
          <a:bodyPr/>
          <a:lstStyle/>
          <a:p>
            <a:r>
              <a:rPr lang="en-US" dirty="0"/>
              <a:t>Dealing with empty and unnecessary cells</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607212" y="2089403"/>
            <a:ext cx="6761377" cy="3082819"/>
          </a:xfrm>
        </p:spPr>
        <p:txBody>
          <a:bodyPr/>
          <a:lstStyle/>
          <a:p>
            <a:r>
              <a:rPr lang="en-US" dirty="0"/>
              <a:t>All the unnecessary columns were dropped and the empty cells were filled with a updated ideology of mode.</a:t>
            </a:r>
          </a:p>
          <a:p>
            <a:r>
              <a:rPr lang="en-US" dirty="0"/>
              <a:t>The empty cells were filled with one of the random of the three most repetitive values.</a:t>
            </a:r>
          </a:p>
          <a:p>
            <a:endParaRPr lang="en-US" dirty="0"/>
          </a:p>
          <a:p>
            <a:r>
              <a:rPr lang="en-US" dirty="0"/>
              <a:t>The outliners were pointed with the help of box plot and were replaced by the mean of the column.</a:t>
            </a:r>
          </a:p>
        </p:txBody>
      </p:sp>
    </p:spTree>
    <p:extLst>
      <p:ext uri="{BB962C8B-B14F-4D97-AF65-F5344CB8AC3E}">
        <p14:creationId xmlns:p14="http://schemas.microsoft.com/office/powerpoint/2010/main" val="166378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Visualization</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r>
              <a:rPr lang="en-US" dirty="0"/>
              <a:t>Graphs</a:t>
            </a:r>
          </a:p>
        </p:txBody>
      </p:sp>
    </p:spTree>
    <p:extLst>
      <p:ext uri="{BB962C8B-B14F-4D97-AF65-F5344CB8AC3E}">
        <p14:creationId xmlns:p14="http://schemas.microsoft.com/office/powerpoint/2010/main" val="196165237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1293</TotalTime>
  <Words>408</Words>
  <Application>Microsoft Office PowerPoint</Application>
  <PresentationFormat>Widescreen</PresentationFormat>
  <Paragraphs>51</Paragraphs>
  <Slides>12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Tenorite</vt:lpstr>
      <vt:lpstr>Office Theme</vt:lpstr>
      <vt:lpstr>Data Analytics PRESENTATION</vt:lpstr>
      <vt:lpstr>AGENDA</vt:lpstr>
      <vt:lpstr>INTRO</vt:lpstr>
      <vt:lpstr>Problem Statement</vt:lpstr>
      <vt:lpstr>Requirements</vt:lpstr>
      <vt:lpstr>PowerPoint Presentation</vt:lpstr>
      <vt:lpstr>Preprocessing</vt:lpstr>
      <vt:lpstr>Dealing with empty and unnecessary cells</vt:lpstr>
      <vt:lpstr>Visualization</vt:lpstr>
      <vt:lpstr>Model Building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PRESENTATION</dc:title>
  <dc:creator>Bireshwar Deb</dc:creator>
  <cp:lastModifiedBy>Bireshwar Deb</cp:lastModifiedBy>
  <cp:revision>27</cp:revision>
  <dcterms:created xsi:type="dcterms:W3CDTF">2022-12-11T17:18:34Z</dcterms:created>
  <dcterms:modified xsi:type="dcterms:W3CDTF">2023-05-01T21:52:12Z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